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6" d="100"/>
          <a:sy n="76" d="100"/>
        </p:scale>
        <p:origin x="-1206" y="-19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BF3BEDE-5E61-47D0-B02A-67FF457917E0}" type="datetimeFigureOut">
              <a:rPr lang="en-US" smtClean="0"/>
              <a:t>3/28/2018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56DA865-A4AE-4B9A-BB1C-70CA313FFFBD}" type="slidenum">
              <a:rPr lang="en-US" smtClean="0"/>
              <a:t>‹#›</a:t>
            </a:fld>
            <a:endParaRPr lang="en-US"/>
          </a:p>
        </p:txBody>
      </p:sp>
    </p:spTree>
    <p:extLst>
      <p:ext uri="{BB962C8B-B14F-4D97-AF65-F5344CB8AC3E}">
        <p14:creationId xmlns:p14="http://schemas.microsoft.com/office/powerpoint/2010/main" val="18036580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56DA865-A4AE-4B9A-BB1C-70CA313FFFBD}" type="slidenum">
              <a:rPr lang="en-US" smtClean="0"/>
              <a:t>1</a:t>
            </a:fld>
            <a:endParaRPr lang="en-US"/>
          </a:p>
        </p:txBody>
      </p:sp>
    </p:spTree>
    <p:extLst>
      <p:ext uri="{BB962C8B-B14F-4D97-AF65-F5344CB8AC3E}">
        <p14:creationId xmlns:p14="http://schemas.microsoft.com/office/powerpoint/2010/main" val="42462644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Social</a:t>
            </a:r>
            <a:r>
              <a:rPr lang="en-US" baseline="0" dirty="0" smtClean="0"/>
              <a:t> media has led to free-flow of information in the world today. It has therefore affected virtually all facets of the human race. Due to social media’s immediacy and intractability, huge volumes of information get to rich a large number of people in record time. For instance, healthcare has been affected a great deal by social media. The effects are both positive and negative. </a:t>
            </a:r>
            <a:endParaRPr lang="en-US" dirty="0"/>
          </a:p>
        </p:txBody>
      </p:sp>
      <p:sp>
        <p:nvSpPr>
          <p:cNvPr id="4" name="Slide Number Placeholder 3"/>
          <p:cNvSpPr>
            <a:spLocks noGrp="1"/>
          </p:cNvSpPr>
          <p:nvPr>
            <p:ph type="sldNum" sz="quarter" idx="10"/>
          </p:nvPr>
        </p:nvSpPr>
        <p:spPr/>
        <p:txBody>
          <a:bodyPr/>
          <a:lstStyle/>
          <a:p>
            <a:fld id="{C56DA865-A4AE-4B9A-BB1C-70CA313FFFBD}" type="slidenum">
              <a:rPr lang="en-US" smtClean="0"/>
              <a:t>2</a:t>
            </a:fld>
            <a:endParaRPr lang="en-US"/>
          </a:p>
        </p:txBody>
      </p:sp>
    </p:spTree>
    <p:extLst>
      <p:ext uri="{BB962C8B-B14F-4D97-AF65-F5344CB8AC3E}">
        <p14:creationId xmlns:p14="http://schemas.microsoft.com/office/powerpoint/2010/main" val="9621094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Social</a:t>
            </a:r>
            <a:r>
              <a:rPr lang="en-US" baseline="0" dirty="0" smtClean="0"/>
              <a:t> media is the main educational too these days. Students and their teachers share healthcare information online. Students who aspire to be doctors/any healthcare profession can get admitted online and study online. People also google information and learn about health procedures online (for instance, first aid procedures are online). Also, the social media platforms offer therapy to people with stress for instance, those who have had disappointments in life. </a:t>
            </a:r>
            <a:endParaRPr lang="en-US" dirty="0"/>
          </a:p>
        </p:txBody>
      </p:sp>
      <p:sp>
        <p:nvSpPr>
          <p:cNvPr id="4" name="Slide Number Placeholder 3"/>
          <p:cNvSpPr>
            <a:spLocks noGrp="1"/>
          </p:cNvSpPr>
          <p:nvPr>
            <p:ph type="sldNum" sz="quarter" idx="10"/>
          </p:nvPr>
        </p:nvSpPr>
        <p:spPr/>
        <p:txBody>
          <a:bodyPr/>
          <a:lstStyle/>
          <a:p>
            <a:fld id="{C56DA865-A4AE-4B9A-BB1C-70CA313FFFBD}" type="slidenum">
              <a:rPr lang="en-US" smtClean="0"/>
              <a:t>3</a:t>
            </a:fld>
            <a:endParaRPr lang="en-US"/>
          </a:p>
        </p:txBody>
      </p:sp>
    </p:spTree>
    <p:extLst>
      <p:ext uri="{BB962C8B-B14F-4D97-AF65-F5344CB8AC3E}">
        <p14:creationId xmlns:p14="http://schemas.microsoft.com/office/powerpoint/2010/main" val="36249601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Peer—</a:t>
            </a:r>
            <a:r>
              <a:rPr lang="en-US" baseline="0" dirty="0" smtClean="0"/>
              <a:t>peer interactions are important healthcare information sharing tool by medics. They advise the people online how certain diseases are treated, where to find healthcare services and at what price. Trends in healthcare are also communicated via social media. </a:t>
            </a:r>
          </a:p>
        </p:txBody>
      </p:sp>
      <p:sp>
        <p:nvSpPr>
          <p:cNvPr id="4" name="Slide Number Placeholder 3"/>
          <p:cNvSpPr>
            <a:spLocks noGrp="1"/>
          </p:cNvSpPr>
          <p:nvPr>
            <p:ph type="sldNum" sz="quarter" idx="10"/>
          </p:nvPr>
        </p:nvSpPr>
        <p:spPr/>
        <p:txBody>
          <a:bodyPr/>
          <a:lstStyle/>
          <a:p>
            <a:fld id="{C56DA865-A4AE-4B9A-BB1C-70CA313FFFBD}" type="slidenum">
              <a:rPr lang="en-US" smtClean="0"/>
              <a:t>4</a:t>
            </a:fld>
            <a:endParaRPr lang="en-US"/>
          </a:p>
        </p:txBody>
      </p:sp>
    </p:spTree>
    <p:extLst>
      <p:ext uri="{BB962C8B-B14F-4D97-AF65-F5344CB8AC3E}">
        <p14:creationId xmlns:p14="http://schemas.microsoft.com/office/powerpoint/2010/main" val="34193166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Marketing</a:t>
            </a:r>
            <a:r>
              <a:rPr lang="en-US" baseline="0" dirty="0" smtClean="0"/>
              <a:t> forces in healthcare are amassed though social media. Since there are a massive presence of people online, views about what ails healthcare systems are communicated and policies are communicated. Lobbying for policy change is done online. Also, </a:t>
            </a:r>
            <a:r>
              <a:rPr lang="en-US" baseline="0" dirty="0" err="1" smtClean="0"/>
              <a:t>follwers</a:t>
            </a:r>
            <a:r>
              <a:rPr lang="en-US" baseline="0" dirty="0" smtClean="0"/>
              <a:t> of policies like the Affordable Care Act making their subscriptions online. </a:t>
            </a:r>
            <a:endParaRPr lang="en-US" dirty="0"/>
          </a:p>
        </p:txBody>
      </p:sp>
      <p:sp>
        <p:nvSpPr>
          <p:cNvPr id="4" name="Slide Number Placeholder 3"/>
          <p:cNvSpPr>
            <a:spLocks noGrp="1"/>
          </p:cNvSpPr>
          <p:nvPr>
            <p:ph type="sldNum" sz="quarter" idx="10"/>
          </p:nvPr>
        </p:nvSpPr>
        <p:spPr/>
        <p:txBody>
          <a:bodyPr/>
          <a:lstStyle/>
          <a:p>
            <a:fld id="{C56DA865-A4AE-4B9A-BB1C-70CA313FFFBD}" type="slidenum">
              <a:rPr lang="en-US" smtClean="0"/>
              <a:t>5</a:t>
            </a:fld>
            <a:endParaRPr lang="en-US"/>
          </a:p>
        </p:txBody>
      </p:sp>
    </p:spTree>
    <p:extLst>
      <p:ext uri="{BB962C8B-B14F-4D97-AF65-F5344CB8AC3E}">
        <p14:creationId xmlns:p14="http://schemas.microsoft.com/office/powerpoint/2010/main" val="32894667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Social media</a:t>
            </a:r>
            <a:r>
              <a:rPr lang="en-US" baseline="0" dirty="0" smtClean="0"/>
              <a:t> is a potential source of complimentary healthcare information. It can also be used to make timely disease forecasts. The public then can be informed of disease incidence and make appropriate precautionary decisions. </a:t>
            </a:r>
            <a:endParaRPr lang="en-US" dirty="0"/>
          </a:p>
        </p:txBody>
      </p:sp>
      <p:sp>
        <p:nvSpPr>
          <p:cNvPr id="4" name="Slide Number Placeholder 3"/>
          <p:cNvSpPr>
            <a:spLocks noGrp="1"/>
          </p:cNvSpPr>
          <p:nvPr>
            <p:ph type="sldNum" sz="quarter" idx="10"/>
          </p:nvPr>
        </p:nvSpPr>
        <p:spPr/>
        <p:txBody>
          <a:bodyPr/>
          <a:lstStyle/>
          <a:p>
            <a:fld id="{C56DA865-A4AE-4B9A-BB1C-70CA313FFFBD}" type="slidenum">
              <a:rPr lang="en-US" smtClean="0"/>
              <a:t>6</a:t>
            </a:fld>
            <a:endParaRPr lang="en-US"/>
          </a:p>
        </p:txBody>
      </p:sp>
    </p:spTree>
    <p:extLst>
      <p:ext uri="{BB962C8B-B14F-4D97-AF65-F5344CB8AC3E}">
        <p14:creationId xmlns:p14="http://schemas.microsoft.com/office/powerpoint/2010/main" val="16198082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Social media has negative impacts</a:t>
            </a:r>
            <a:r>
              <a:rPr lang="en-US" baseline="0" dirty="0" smtClean="0"/>
              <a:t> on healthcare. Issues like violation of patient privacy are of salience when sharing healthcare information online. Also, information given online may not be verifiable since there are many ghost social bloggers. Finally, individuals may diagnose themselves of a certain disease if they think they have the signs and symptoms of the disease as they read them online.</a:t>
            </a:r>
            <a:endParaRPr lang="en-US" dirty="0"/>
          </a:p>
        </p:txBody>
      </p:sp>
      <p:sp>
        <p:nvSpPr>
          <p:cNvPr id="4" name="Slide Number Placeholder 3"/>
          <p:cNvSpPr>
            <a:spLocks noGrp="1"/>
          </p:cNvSpPr>
          <p:nvPr>
            <p:ph type="sldNum" sz="quarter" idx="10"/>
          </p:nvPr>
        </p:nvSpPr>
        <p:spPr/>
        <p:txBody>
          <a:bodyPr/>
          <a:lstStyle/>
          <a:p>
            <a:fld id="{C56DA865-A4AE-4B9A-BB1C-70CA313FFFBD}" type="slidenum">
              <a:rPr lang="en-US" smtClean="0"/>
              <a:t>7</a:t>
            </a:fld>
            <a:endParaRPr lang="en-US"/>
          </a:p>
        </p:txBody>
      </p:sp>
    </p:spTree>
    <p:extLst>
      <p:ext uri="{BB962C8B-B14F-4D97-AF65-F5344CB8AC3E}">
        <p14:creationId xmlns:p14="http://schemas.microsoft.com/office/powerpoint/2010/main" val="14177272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DCBBCB55-5B06-4E2A-A6C8-BF2DDFAEADF4}" type="datetimeFigureOut">
              <a:rPr lang="en-US" smtClean="0"/>
              <a:t>3/28/2018</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DA00C7EC-0E4E-4D67-BB0F-782686AED566}" type="slidenum">
              <a:rPr lang="en-US" smtClean="0"/>
              <a:t>‹#›</a:t>
            </a:fld>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CBBCB55-5B06-4E2A-A6C8-BF2DDFAEADF4}" type="datetimeFigureOut">
              <a:rPr lang="en-US" smtClean="0"/>
              <a:t>3/28/2018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00C7EC-0E4E-4D67-BB0F-782686AED566}"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DCBBCB55-5B06-4E2A-A6C8-BF2DDFAEADF4}" type="datetimeFigureOut">
              <a:rPr lang="en-US" smtClean="0"/>
              <a:t>3/28/2018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24800" y="6416675"/>
            <a:ext cx="762000" cy="365125"/>
          </a:xfrm>
        </p:spPr>
        <p:txBody>
          <a:bodyPr/>
          <a:lstStyle/>
          <a:p>
            <a:fld id="{DA00C7EC-0E4E-4D67-BB0F-782686AED566}"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DCBBCB55-5B06-4E2A-A6C8-BF2DDFAEADF4}" type="datetimeFigureOut">
              <a:rPr lang="en-US" smtClean="0"/>
              <a:t>3/28/2018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00C7EC-0E4E-4D67-BB0F-782686AED566}"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DCBBCB55-5B06-4E2A-A6C8-BF2DDFAEADF4}" type="datetimeFigureOut">
              <a:rPr lang="en-US" smtClean="0"/>
              <a:t>3/28/2018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A00C7EC-0E4E-4D67-BB0F-782686AED566}"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DCBBCB55-5B06-4E2A-A6C8-BF2DDFAEADF4}" type="datetimeFigureOut">
              <a:rPr lang="en-US" smtClean="0"/>
              <a:t>3/28/2018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A00C7EC-0E4E-4D67-BB0F-782686AED566}"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CBBCB55-5B06-4E2A-A6C8-BF2DDFAEADF4}" type="datetimeFigureOut">
              <a:rPr lang="en-US" smtClean="0"/>
              <a:t>3/28/2018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A00C7EC-0E4E-4D67-BB0F-782686AED566}"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DCBBCB55-5B06-4E2A-A6C8-BF2DDFAEADF4}" type="datetimeFigureOut">
              <a:rPr lang="en-US" smtClean="0"/>
              <a:t>3/28/2018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00C7EC-0E4E-4D67-BB0F-782686AED566}"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DCBBCB55-5B06-4E2A-A6C8-BF2DDFAEADF4}" type="datetimeFigureOut">
              <a:rPr lang="en-US" smtClean="0"/>
              <a:t>3/28/2018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00C7EC-0E4E-4D67-BB0F-782686AED566}"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CBBCB55-5B06-4E2A-A6C8-BF2DDFAEADF4}" type="datetimeFigureOut">
              <a:rPr lang="en-US" smtClean="0"/>
              <a:t>3/28/2018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00C7EC-0E4E-4D67-BB0F-782686AED566}"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CBBCB55-5B06-4E2A-A6C8-BF2DDFAEADF4}" type="datetimeFigureOut">
              <a:rPr lang="en-US" smtClean="0"/>
              <a:t>3/28/2018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00C7EC-0E4E-4D67-BB0F-782686AED566}"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DCBBCB55-5B06-4E2A-A6C8-BF2DDFAEADF4}" type="datetimeFigureOut">
              <a:rPr lang="en-US" smtClean="0"/>
              <a:t>3/28/2018</a:t>
            </a:fld>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DA00C7EC-0E4E-4D67-BB0F-782686AED566}"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0" i="0" dirty="0" smtClean="0">
                <a:solidFill>
                  <a:srgbClr val="222222"/>
                </a:solidFill>
                <a:effectLst/>
                <a:latin typeface="arial"/>
              </a:rPr>
              <a:t>Effects of Social Media on Global Health</a:t>
            </a:r>
            <a:endParaRPr lang="en-US" dirty="0"/>
          </a:p>
        </p:txBody>
      </p:sp>
      <p:sp>
        <p:nvSpPr>
          <p:cNvPr id="3" name="Subtitle 2"/>
          <p:cNvSpPr>
            <a:spLocks noGrp="1"/>
          </p:cNvSpPr>
          <p:nvPr>
            <p:ph type="subTitle" idx="1"/>
          </p:nvPr>
        </p:nvSpPr>
        <p:spPr/>
        <p:txBody>
          <a:bodyPr>
            <a:normAutofit/>
          </a:bodyPr>
          <a:lstStyle/>
          <a:p>
            <a:r>
              <a:rPr lang="en-US" dirty="0" smtClean="0"/>
              <a:t> </a:t>
            </a:r>
            <a:endParaRPr lang="en-US" dirty="0"/>
          </a:p>
        </p:txBody>
      </p:sp>
    </p:spTree>
    <p:extLst>
      <p:ext uri="{BB962C8B-B14F-4D97-AF65-F5344CB8AC3E}">
        <p14:creationId xmlns:p14="http://schemas.microsoft.com/office/powerpoint/2010/main" val="12330438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a:t>
            </a:r>
            <a:endParaRPr lang="en-US" dirty="0"/>
          </a:p>
        </p:txBody>
      </p:sp>
      <p:sp>
        <p:nvSpPr>
          <p:cNvPr id="3" name="Content Placeholder 2"/>
          <p:cNvSpPr>
            <a:spLocks noGrp="1"/>
          </p:cNvSpPr>
          <p:nvPr>
            <p:ph idx="1"/>
          </p:nvPr>
        </p:nvSpPr>
        <p:spPr/>
        <p:txBody>
          <a:bodyPr/>
          <a:lstStyle/>
          <a:p>
            <a:r>
              <a:rPr lang="en-US" dirty="0" smtClean="0"/>
              <a:t>Social media affects almost every facet of lives</a:t>
            </a:r>
          </a:p>
          <a:p>
            <a:r>
              <a:rPr lang="en-US" dirty="0" smtClean="0"/>
              <a:t>Healthcare is one of the areas that are affected by social media</a:t>
            </a:r>
          </a:p>
          <a:p>
            <a:r>
              <a:rPr lang="en-US" dirty="0" smtClean="0"/>
              <a:t>The effects are both positive and negative</a:t>
            </a:r>
          </a:p>
          <a:p>
            <a:r>
              <a:rPr lang="en-US" dirty="0"/>
              <a:t>I</a:t>
            </a:r>
            <a:r>
              <a:rPr lang="en-US" dirty="0" smtClean="0"/>
              <a:t>mmediacy, intractability and huge volumes of information make social media appealing to masses  </a:t>
            </a:r>
          </a:p>
          <a:p>
            <a:endParaRPr lang="en-US" dirty="0" smtClean="0"/>
          </a:p>
          <a:p>
            <a:endParaRPr lang="en-US" dirty="0"/>
          </a:p>
        </p:txBody>
      </p:sp>
    </p:spTree>
    <p:extLst>
      <p:ext uri="{BB962C8B-B14F-4D97-AF65-F5344CB8AC3E}">
        <p14:creationId xmlns:p14="http://schemas.microsoft.com/office/powerpoint/2010/main" val="32491064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Positive effects</a:t>
            </a:r>
            <a:endParaRPr lang="en-US" dirty="0"/>
          </a:p>
        </p:txBody>
      </p:sp>
      <p:sp>
        <p:nvSpPr>
          <p:cNvPr id="3" name="Content Placeholder 2"/>
          <p:cNvSpPr>
            <a:spLocks noGrp="1"/>
          </p:cNvSpPr>
          <p:nvPr>
            <p:ph idx="1"/>
          </p:nvPr>
        </p:nvSpPr>
        <p:spPr/>
        <p:txBody>
          <a:bodyPr/>
          <a:lstStyle/>
          <a:p>
            <a:r>
              <a:rPr lang="en-US" dirty="0" smtClean="0"/>
              <a:t>Social media educates people on issues pertaining healthcare </a:t>
            </a:r>
          </a:p>
          <a:p>
            <a:r>
              <a:rPr lang="en-US" dirty="0" smtClean="0"/>
              <a:t>Information in google and teachers and students access it at their fingertips </a:t>
            </a:r>
          </a:p>
          <a:p>
            <a:r>
              <a:rPr lang="en-US" dirty="0" smtClean="0"/>
              <a:t>Healthcare information can be learnt by anyone irrespective of where they are</a:t>
            </a:r>
          </a:p>
          <a:p>
            <a:r>
              <a:rPr lang="en-US" dirty="0" smtClean="0"/>
              <a:t>Peer—peer emotional support and psychotherapy </a:t>
            </a:r>
          </a:p>
          <a:p>
            <a:endParaRPr lang="en-US" dirty="0"/>
          </a:p>
        </p:txBody>
      </p:sp>
    </p:spTree>
    <p:extLst>
      <p:ext uri="{BB962C8B-B14F-4D97-AF65-F5344CB8AC3E}">
        <p14:creationId xmlns:p14="http://schemas.microsoft.com/office/powerpoint/2010/main" val="36255698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Peer—peer Interactions </a:t>
            </a:r>
            <a:endParaRPr lang="en-US" dirty="0"/>
          </a:p>
        </p:txBody>
      </p:sp>
      <p:sp>
        <p:nvSpPr>
          <p:cNvPr id="3" name="Content Placeholder 2"/>
          <p:cNvSpPr>
            <a:spLocks noGrp="1"/>
          </p:cNvSpPr>
          <p:nvPr>
            <p:ph idx="1"/>
          </p:nvPr>
        </p:nvSpPr>
        <p:spPr/>
        <p:txBody>
          <a:bodyPr/>
          <a:lstStyle/>
          <a:p>
            <a:r>
              <a:rPr lang="en-US" dirty="0" smtClean="0"/>
              <a:t>Peer to peer interactions has become a source of patient information </a:t>
            </a:r>
          </a:p>
          <a:p>
            <a:r>
              <a:rPr lang="en-US" dirty="0" smtClean="0"/>
              <a:t>Social media allows medics to share information without compromising confidentiality </a:t>
            </a:r>
          </a:p>
          <a:p>
            <a:r>
              <a:rPr lang="en-US" dirty="0" smtClean="0"/>
              <a:t>Medics have online platforms where they write health issues affecting the society </a:t>
            </a:r>
            <a:endParaRPr lang="en-US" dirty="0"/>
          </a:p>
        </p:txBody>
      </p:sp>
    </p:spTree>
    <p:extLst>
      <p:ext uri="{BB962C8B-B14F-4D97-AF65-F5344CB8AC3E}">
        <p14:creationId xmlns:p14="http://schemas.microsoft.com/office/powerpoint/2010/main" val="33929965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Impacts policy </a:t>
            </a:r>
            <a:endParaRPr lang="en-US" dirty="0"/>
          </a:p>
        </p:txBody>
      </p:sp>
      <p:sp>
        <p:nvSpPr>
          <p:cNvPr id="3" name="Content Placeholder 2"/>
          <p:cNvSpPr>
            <a:spLocks noGrp="1"/>
          </p:cNvSpPr>
          <p:nvPr>
            <p:ph idx="1"/>
          </p:nvPr>
        </p:nvSpPr>
        <p:spPr/>
        <p:txBody>
          <a:bodyPr/>
          <a:lstStyle/>
          <a:p>
            <a:r>
              <a:rPr lang="en-US" dirty="0" smtClean="0"/>
              <a:t>Social media is disrupts how marketing is done</a:t>
            </a:r>
          </a:p>
          <a:p>
            <a:r>
              <a:rPr lang="en-US" dirty="0" smtClean="0"/>
              <a:t>It is a force due to its accessibility when decisions about healthcare are made </a:t>
            </a:r>
          </a:p>
          <a:p>
            <a:r>
              <a:rPr lang="en-US" dirty="0" smtClean="0"/>
              <a:t>Healthcare professionals are embracing healthcare transparency</a:t>
            </a:r>
          </a:p>
          <a:p>
            <a:r>
              <a:rPr lang="en-US" dirty="0" smtClean="0"/>
              <a:t>Non-governmental organizations are influential when deciding patient confidentiality  </a:t>
            </a:r>
          </a:p>
          <a:p>
            <a:endParaRPr lang="en-US" dirty="0"/>
          </a:p>
        </p:txBody>
      </p:sp>
    </p:spTree>
    <p:extLst>
      <p:ext uri="{BB962C8B-B14F-4D97-AF65-F5344CB8AC3E}">
        <p14:creationId xmlns:p14="http://schemas.microsoft.com/office/powerpoint/2010/main" val="95784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Public Health Surveillance </a:t>
            </a:r>
            <a:endParaRPr lang="en-US" dirty="0"/>
          </a:p>
        </p:txBody>
      </p:sp>
      <p:sp>
        <p:nvSpPr>
          <p:cNvPr id="3" name="Content Placeholder 2"/>
          <p:cNvSpPr>
            <a:spLocks noGrp="1"/>
          </p:cNvSpPr>
          <p:nvPr>
            <p:ph idx="1"/>
          </p:nvPr>
        </p:nvSpPr>
        <p:spPr/>
        <p:txBody>
          <a:bodyPr/>
          <a:lstStyle/>
          <a:p>
            <a:r>
              <a:rPr lang="en-US" dirty="0" smtClean="0"/>
              <a:t>Social is a complimentary public health surveillance tool</a:t>
            </a:r>
          </a:p>
          <a:p>
            <a:r>
              <a:rPr lang="en-US" dirty="0" smtClean="0"/>
              <a:t>Online promotions support healthy lifestyles, disease risks and interventions</a:t>
            </a:r>
          </a:p>
          <a:p>
            <a:r>
              <a:rPr lang="en-US" dirty="0" smtClean="0"/>
              <a:t>Social media searches can help researches determine disease awareness among people </a:t>
            </a:r>
            <a:endParaRPr lang="en-US" dirty="0"/>
          </a:p>
        </p:txBody>
      </p:sp>
    </p:spTree>
    <p:extLst>
      <p:ext uri="{BB962C8B-B14F-4D97-AF65-F5344CB8AC3E}">
        <p14:creationId xmlns:p14="http://schemas.microsoft.com/office/powerpoint/2010/main" val="18064472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Negative Impacts </a:t>
            </a:r>
            <a:endParaRPr lang="en-US" dirty="0"/>
          </a:p>
        </p:txBody>
      </p:sp>
      <p:sp>
        <p:nvSpPr>
          <p:cNvPr id="3" name="Content Placeholder 2"/>
          <p:cNvSpPr>
            <a:spLocks noGrp="1"/>
          </p:cNvSpPr>
          <p:nvPr>
            <p:ph idx="1"/>
          </p:nvPr>
        </p:nvSpPr>
        <p:spPr/>
        <p:txBody>
          <a:bodyPr/>
          <a:lstStyle/>
          <a:p>
            <a:r>
              <a:rPr lang="en-US" dirty="0" smtClean="0"/>
              <a:t>There are issues of patient privacy as the information is shared online </a:t>
            </a:r>
          </a:p>
          <a:p>
            <a:r>
              <a:rPr lang="en-US" dirty="0" smtClean="0"/>
              <a:t>Sometimes the information given on social media platforms cannot be verified </a:t>
            </a:r>
          </a:p>
          <a:p>
            <a:r>
              <a:rPr lang="en-US" dirty="0" smtClean="0"/>
              <a:t>Possibility of incorrect self-diagnosis </a:t>
            </a:r>
          </a:p>
          <a:p>
            <a:endParaRPr lang="en-US" dirty="0"/>
          </a:p>
        </p:txBody>
      </p:sp>
    </p:spTree>
    <p:extLst>
      <p:ext uri="{BB962C8B-B14F-4D97-AF65-F5344CB8AC3E}">
        <p14:creationId xmlns:p14="http://schemas.microsoft.com/office/powerpoint/2010/main" val="6789763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Social Media Effects on healthcare</a:t>
            </a:r>
            <a:endParaRPr lang="en-US" dirty="0"/>
          </a:p>
        </p:txBody>
      </p:sp>
      <p:sp>
        <p:nvSpPr>
          <p:cNvPr id="3" name="Text Placeholder 2"/>
          <p:cNvSpPr>
            <a:spLocks noGrp="1"/>
          </p:cNvSpPr>
          <p:nvPr>
            <p:ph type="body" idx="1"/>
          </p:nvPr>
        </p:nvSpPr>
        <p:spPr/>
        <p:txBody>
          <a:bodyPr/>
          <a:lstStyle/>
          <a:p>
            <a:r>
              <a:rPr lang="en-US" dirty="0" smtClean="0"/>
              <a:t>Positive </a:t>
            </a:r>
            <a:endParaRPr lang="en-US" dirty="0"/>
          </a:p>
        </p:txBody>
      </p:sp>
      <p:sp>
        <p:nvSpPr>
          <p:cNvPr id="4" name="Text Placeholder 3"/>
          <p:cNvSpPr>
            <a:spLocks noGrp="1"/>
          </p:cNvSpPr>
          <p:nvPr>
            <p:ph type="body" sz="half" idx="3"/>
          </p:nvPr>
        </p:nvSpPr>
        <p:spPr/>
        <p:txBody>
          <a:bodyPr/>
          <a:lstStyle/>
          <a:p>
            <a:r>
              <a:rPr lang="en-US" dirty="0" smtClean="0"/>
              <a:t>Negative </a:t>
            </a:r>
            <a:endParaRPr lang="en-US" dirty="0"/>
          </a:p>
        </p:txBody>
      </p:sp>
      <p:sp>
        <p:nvSpPr>
          <p:cNvPr id="5" name="Content Placeholder 4"/>
          <p:cNvSpPr>
            <a:spLocks noGrp="1"/>
          </p:cNvSpPr>
          <p:nvPr>
            <p:ph sz="quarter" idx="2"/>
          </p:nvPr>
        </p:nvSpPr>
        <p:spPr/>
        <p:txBody>
          <a:bodyPr/>
          <a:lstStyle/>
          <a:p>
            <a:r>
              <a:rPr lang="en-US" dirty="0" smtClean="0"/>
              <a:t>Healthcare education</a:t>
            </a:r>
          </a:p>
          <a:p>
            <a:r>
              <a:rPr lang="en-US" dirty="0" smtClean="0"/>
              <a:t>Peer-peer provision of healthcare information</a:t>
            </a:r>
          </a:p>
          <a:p>
            <a:r>
              <a:rPr lang="en-US" dirty="0" smtClean="0"/>
              <a:t>Impacts healthcare policy </a:t>
            </a:r>
          </a:p>
          <a:p>
            <a:r>
              <a:rPr lang="en-US" dirty="0" smtClean="0"/>
              <a:t>Provides surveillance on public health </a:t>
            </a:r>
          </a:p>
          <a:p>
            <a:endParaRPr lang="en-US" dirty="0"/>
          </a:p>
        </p:txBody>
      </p:sp>
      <p:sp>
        <p:nvSpPr>
          <p:cNvPr id="6" name="Content Placeholder 5"/>
          <p:cNvSpPr>
            <a:spLocks noGrp="1"/>
          </p:cNvSpPr>
          <p:nvPr>
            <p:ph sz="quarter" idx="4"/>
          </p:nvPr>
        </p:nvSpPr>
        <p:spPr/>
        <p:txBody>
          <a:bodyPr/>
          <a:lstStyle/>
          <a:p>
            <a:r>
              <a:rPr lang="en-US" dirty="0" smtClean="0"/>
              <a:t>Breach of patient privacy</a:t>
            </a:r>
          </a:p>
          <a:p>
            <a:r>
              <a:rPr lang="en-US" dirty="0" smtClean="0"/>
              <a:t>Self-diagnosis possibility </a:t>
            </a:r>
          </a:p>
          <a:p>
            <a:r>
              <a:rPr lang="en-US" dirty="0" smtClean="0"/>
              <a:t>Non-verifiable healthcare information </a:t>
            </a:r>
            <a:endParaRPr lang="en-US" dirty="0"/>
          </a:p>
        </p:txBody>
      </p:sp>
    </p:spTree>
    <p:extLst>
      <p:ext uri="{BB962C8B-B14F-4D97-AF65-F5344CB8AC3E}">
        <p14:creationId xmlns:p14="http://schemas.microsoft.com/office/powerpoint/2010/main" val="5610141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lstStyle/>
          <a:p>
            <a:r>
              <a:rPr lang="en-US" dirty="0">
                <a:solidFill>
                  <a:srgbClr val="222222"/>
                </a:solidFill>
                <a:latin typeface="Arial"/>
              </a:rPr>
              <a:t>Cain, J. (2011). Social media in health care: the case for organizational policy and employee education. </a:t>
            </a:r>
            <a:r>
              <a:rPr lang="en-US" i="1" dirty="0">
                <a:solidFill>
                  <a:srgbClr val="222222"/>
                </a:solidFill>
                <a:latin typeface="Arial"/>
              </a:rPr>
              <a:t>American Journal of Health-System Pharmacy</a:t>
            </a:r>
            <a:r>
              <a:rPr lang="en-US" dirty="0">
                <a:solidFill>
                  <a:srgbClr val="222222"/>
                </a:solidFill>
                <a:latin typeface="Arial"/>
              </a:rPr>
              <a:t>, </a:t>
            </a:r>
            <a:r>
              <a:rPr lang="en-US" i="1" dirty="0">
                <a:solidFill>
                  <a:srgbClr val="222222"/>
                </a:solidFill>
                <a:latin typeface="Arial"/>
              </a:rPr>
              <a:t>68</a:t>
            </a:r>
            <a:r>
              <a:rPr lang="en-US" dirty="0">
                <a:solidFill>
                  <a:srgbClr val="222222"/>
                </a:solidFill>
                <a:latin typeface="Arial"/>
              </a:rPr>
              <a:t>(11), 1036-1040</a:t>
            </a:r>
            <a:r>
              <a:rPr lang="en-US" dirty="0" smtClean="0">
                <a:solidFill>
                  <a:srgbClr val="222222"/>
                </a:solidFill>
                <a:latin typeface="Arial"/>
              </a:rPr>
              <a:t>.</a:t>
            </a:r>
          </a:p>
          <a:p>
            <a:r>
              <a:rPr lang="en-US" dirty="0">
                <a:solidFill>
                  <a:srgbClr val="222222"/>
                </a:solidFill>
                <a:latin typeface="Arial"/>
              </a:rPr>
              <a:t>Fisher, J., &amp; Clayton, M. (2012). Who gives a tweet: assessing patients’ interest in the use of social media for health care. Worldviews on Evidence‐Based Nursing, 9(2), 100-108.</a:t>
            </a:r>
            <a:endParaRPr lang="en-US" dirty="0" smtClean="0">
              <a:solidFill>
                <a:srgbClr val="222222"/>
              </a:solidFill>
              <a:latin typeface="Arial"/>
            </a:endParaRPr>
          </a:p>
        </p:txBody>
      </p:sp>
    </p:spTree>
    <p:extLst>
      <p:ext uri="{BB962C8B-B14F-4D97-AF65-F5344CB8AC3E}">
        <p14:creationId xmlns:p14="http://schemas.microsoft.com/office/powerpoint/2010/main" val="281090817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117</TotalTime>
  <Words>636</Words>
  <Application>Microsoft Office PowerPoint</Application>
  <PresentationFormat>On-screen Show (4:3)</PresentationFormat>
  <Paragraphs>55</Paragraphs>
  <Slides>9</Slides>
  <Notes>7</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Apex</vt:lpstr>
      <vt:lpstr>Effects of Social Media on Global Health</vt:lpstr>
      <vt:lpstr>Introduction </vt:lpstr>
      <vt:lpstr>Positive effects</vt:lpstr>
      <vt:lpstr>Peer—peer Interactions </vt:lpstr>
      <vt:lpstr>Impacts policy </vt:lpstr>
      <vt:lpstr>Public Health Surveillance </vt:lpstr>
      <vt:lpstr>Negative Impacts </vt:lpstr>
      <vt:lpstr>Social Media Effects on healthcare</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Effects of Social Media on Global Health</dc:title>
  <dc:creator>user</dc:creator>
  <cp:lastModifiedBy>vini</cp:lastModifiedBy>
  <cp:revision>8</cp:revision>
  <dcterms:created xsi:type="dcterms:W3CDTF">2018-03-28T06:31:16Z</dcterms:created>
  <dcterms:modified xsi:type="dcterms:W3CDTF">2018-03-28T08:49:25Z</dcterms:modified>
</cp:coreProperties>
</file>